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660"/>
  </p:normalViewPr>
  <p:slideViewPr>
    <p:cSldViewPr snapToGrid="0">
      <p:cViewPr>
        <p:scale>
          <a:sx n="78" d="100"/>
          <a:sy n="78" d="100"/>
        </p:scale>
        <p:origin x="60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277672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5EF17-82DA-4A30-B22F-A8A2DCF6F1FE}" type="datetimeFigureOut">
              <a:rPr lang="en-GB" smtClean="0"/>
              <a:t>16/10/2015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73943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356670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0759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310831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E5EF17-82DA-4A30-B22F-A8A2DCF6F1FE}" type="datetimeFigureOut">
              <a:rPr lang="en-GB" smtClean="0"/>
              <a:t>16/10/2015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2525227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E5EF17-82DA-4A30-B22F-A8A2DCF6F1FE}" type="datetimeFigureOut">
              <a:rPr lang="en-GB" smtClean="0"/>
              <a:t>16/10/2015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4101675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137612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86896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333410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387412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E5EF17-82DA-4A30-B22F-A8A2DCF6F1FE}" type="datetimeFigureOut">
              <a:rPr lang="en-GB" smtClean="0"/>
              <a:t>16/10/2015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160042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E5EF17-82DA-4A30-B22F-A8A2DCF6F1FE}" type="datetimeFigureOut">
              <a:rPr lang="en-GB" smtClean="0"/>
              <a:t>16/10/2015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237126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377401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286618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1E5EF17-82DA-4A30-B22F-A8A2DCF6F1FE}" type="datetimeFigureOut">
              <a:rPr lang="en-GB" smtClean="0"/>
              <a:t>16/10/2015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99178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5EF17-82DA-4A30-B22F-A8A2DCF6F1FE}" type="datetimeFigureOut">
              <a:rPr lang="en-GB" smtClean="0"/>
              <a:t>16/10/2015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A8D5A6-51F5-448B-AB9D-DA9A5531E535}" type="slidenum">
              <a:rPr lang="en-GB" smtClean="0"/>
              <a:t>‹#›</a:t>
            </a:fld>
            <a:endParaRPr lang="en-GB"/>
          </a:p>
        </p:txBody>
      </p:sp>
    </p:spTree>
    <p:extLst>
      <p:ext uri="{BB962C8B-B14F-4D97-AF65-F5344CB8AC3E}">
        <p14:creationId xmlns:p14="http://schemas.microsoft.com/office/powerpoint/2010/main" val="192438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E5EF17-82DA-4A30-B22F-A8A2DCF6F1FE}" type="datetimeFigureOut">
              <a:rPr lang="en-GB" smtClean="0"/>
              <a:t>16/10/2015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BA8D5A6-51F5-448B-AB9D-DA9A5531E535}" type="slidenum">
              <a:rPr lang="en-GB" smtClean="0"/>
              <a:t>‹#›</a:t>
            </a:fld>
            <a:endParaRPr lang="en-GB"/>
          </a:p>
        </p:txBody>
      </p:sp>
    </p:spTree>
    <p:extLst>
      <p:ext uri="{BB962C8B-B14F-4D97-AF65-F5344CB8AC3E}">
        <p14:creationId xmlns:p14="http://schemas.microsoft.com/office/powerpoint/2010/main" val="342944431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ducksters.com/history/ancient_greek_mythology.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9600" dirty="0" smtClean="0">
                <a:latin typeface="Castellar" panose="020A0402060406010301" pitchFamily="18" charset="0"/>
              </a:rPr>
              <a:t>ROMANS</a:t>
            </a:r>
            <a:endParaRPr lang="en-GB" sz="9600" dirty="0">
              <a:latin typeface="Castellar" panose="020A0402060406010301" pitchFamily="18" charset="0"/>
            </a:endParaRPr>
          </a:p>
        </p:txBody>
      </p:sp>
      <p:sp>
        <p:nvSpPr>
          <p:cNvPr id="3" name="Subtitle 2"/>
          <p:cNvSpPr>
            <a:spLocks noGrp="1"/>
          </p:cNvSpPr>
          <p:nvPr>
            <p:ph type="subTitle" idx="1"/>
          </p:nvPr>
        </p:nvSpPr>
        <p:spPr/>
        <p:txBody>
          <a:bodyPr>
            <a:normAutofit/>
          </a:bodyPr>
          <a:lstStyle/>
          <a:p>
            <a:r>
              <a:rPr lang="en-GB" sz="4000" dirty="0" smtClean="0">
                <a:solidFill>
                  <a:schemeClr val="tx1"/>
                </a:solidFill>
                <a:latin typeface="Brush Script MT" panose="03060802040406070304" pitchFamily="66" charset="0"/>
              </a:rPr>
              <a:t>By : Aaliyah C and Harry 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70585" cy="3222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1796" y="0"/>
            <a:ext cx="3212408" cy="3355181"/>
          </a:xfrm>
          <a:prstGeom prst="rect">
            <a:avLst/>
          </a:prstGeom>
        </p:spPr>
      </p:pic>
    </p:spTree>
    <p:extLst>
      <p:ext uri="{BB962C8B-B14F-4D97-AF65-F5344CB8AC3E}">
        <p14:creationId xmlns:p14="http://schemas.microsoft.com/office/powerpoint/2010/main" val="10029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smtClean="0"/>
              <a:t>               </a:t>
            </a:r>
            <a:r>
              <a:rPr lang="en-GB" sz="4000" dirty="0" smtClean="0">
                <a:latin typeface="Castellar" panose="020A0402060406010301" pitchFamily="18" charset="0"/>
              </a:rPr>
              <a:t>CONTENTS PAGE</a:t>
            </a:r>
            <a:endParaRPr lang="en-GB" sz="4000" dirty="0">
              <a:latin typeface="Castellar" panose="020A0402060406010301" pitchFamily="18" charset="0"/>
            </a:endParaRPr>
          </a:p>
        </p:txBody>
      </p:sp>
      <p:sp>
        <p:nvSpPr>
          <p:cNvPr id="8" name="Content Placeholder 7"/>
          <p:cNvSpPr>
            <a:spLocks noGrp="1"/>
          </p:cNvSpPr>
          <p:nvPr>
            <p:ph idx="1"/>
          </p:nvPr>
        </p:nvSpPr>
        <p:spPr>
          <a:xfrm>
            <a:off x="1070783" y="2077632"/>
            <a:ext cx="8946541" cy="4195481"/>
          </a:xfrm>
        </p:spPr>
        <p:txBody>
          <a:bodyPr>
            <a:normAutofit/>
          </a:bodyPr>
          <a:lstStyle/>
          <a:p>
            <a:pPr marL="0" indent="0">
              <a:buNone/>
            </a:pPr>
            <a:r>
              <a:rPr lang="en-GB" sz="3200" dirty="0">
                <a:latin typeface="Castellar" panose="020A0402060406010301" pitchFamily="18" charset="0"/>
              </a:rPr>
              <a:t>1</a:t>
            </a:r>
            <a:r>
              <a:rPr lang="en-GB" sz="3200" dirty="0" smtClean="0">
                <a:latin typeface="Castellar" panose="020A0402060406010301" pitchFamily="18" charset="0"/>
              </a:rPr>
              <a:t> . </a:t>
            </a:r>
            <a:r>
              <a:rPr lang="en-GB" sz="3200" dirty="0" smtClean="0">
                <a:latin typeface="Castellar" panose="020A0402060406010301" pitchFamily="18" charset="0"/>
                <a:hlinkClick r:id="rId2" action="ppaction://hlinksldjump"/>
              </a:rPr>
              <a:t>Roman soldiers</a:t>
            </a:r>
            <a:endParaRPr lang="en-GB" sz="3200" dirty="0" smtClean="0">
              <a:latin typeface="Castellar" panose="020A0402060406010301" pitchFamily="18" charset="0"/>
            </a:endParaRPr>
          </a:p>
          <a:p>
            <a:pPr marL="0" indent="0">
              <a:buNone/>
            </a:pPr>
            <a:r>
              <a:rPr lang="en-GB" sz="3200" dirty="0" smtClean="0">
                <a:latin typeface="Castellar" panose="020A0402060406010301" pitchFamily="18" charset="0"/>
              </a:rPr>
              <a:t>2 . </a:t>
            </a:r>
            <a:r>
              <a:rPr lang="en-GB" sz="3200" dirty="0" smtClean="0">
                <a:latin typeface="Castellar" panose="020A0402060406010301" pitchFamily="18" charset="0"/>
                <a:hlinkClick r:id="rId3" action="ppaction://hlinksldjump"/>
              </a:rPr>
              <a:t>Roman myths </a:t>
            </a:r>
            <a:endParaRPr lang="en-GB" sz="3200" dirty="0" smtClean="0">
              <a:latin typeface="Castellar" panose="020A0402060406010301" pitchFamily="18" charset="0"/>
            </a:endParaRPr>
          </a:p>
          <a:p>
            <a:pPr marL="0" indent="0">
              <a:buNone/>
            </a:pPr>
            <a:r>
              <a:rPr lang="en-GB" sz="3200" dirty="0" smtClean="0">
                <a:latin typeface="Castellar" panose="020A0402060406010301" pitchFamily="18" charset="0"/>
              </a:rPr>
              <a:t>3 . </a:t>
            </a:r>
            <a:r>
              <a:rPr lang="en-GB" sz="3200" dirty="0" smtClean="0">
                <a:latin typeface="Castellar" panose="020A0402060406010301" pitchFamily="18" charset="0"/>
                <a:hlinkClick r:id="rId4" action="ppaction://hlinksldjump"/>
              </a:rPr>
              <a:t>Roman food and cooking </a:t>
            </a:r>
            <a:endParaRPr lang="en-GB" sz="3200" dirty="0" smtClean="0">
              <a:latin typeface="Castellar" panose="020A0402060406010301" pitchFamily="18" charset="0"/>
            </a:endParaRPr>
          </a:p>
          <a:p>
            <a:pPr marL="0" indent="0">
              <a:buNone/>
            </a:pPr>
            <a:r>
              <a:rPr lang="en-GB" sz="3200" dirty="0" smtClean="0">
                <a:latin typeface="Castellar" panose="020A0402060406010301" pitchFamily="18" charset="0"/>
              </a:rPr>
              <a:t>4 . </a:t>
            </a:r>
            <a:r>
              <a:rPr lang="en-GB" sz="3200" dirty="0" smtClean="0">
                <a:latin typeface="Castellar" panose="020A0402060406010301" pitchFamily="18" charset="0"/>
                <a:hlinkClick r:id="rId5" action="ppaction://hlinksldjump"/>
              </a:rPr>
              <a:t>Roman clothes</a:t>
            </a:r>
            <a:endParaRPr lang="en-GB" sz="3200" dirty="0" smtClean="0">
              <a:latin typeface="Castellar" panose="020A0402060406010301" pitchFamily="18" charset="0"/>
            </a:endParaRPr>
          </a:p>
          <a:p>
            <a:pPr marL="0" indent="0">
              <a:buNone/>
            </a:pPr>
            <a:r>
              <a:rPr lang="en-GB" sz="3200" dirty="0" smtClean="0">
                <a:latin typeface="Castellar" panose="020A0402060406010301" pitchFamily="18" charset="0"/>
              </a:rPr>
              <a:t>5 . </a:t>
            </a:r>
            <a:r>
              <a:rPr lang="en-GB" sz="3200" dirty="0" smtClean="0">
                <a:latin typeface="Castellar" panose="020A0402060406010301" pitchFamily="18" charset="0"/>
                <a:hlinkClick r:id="rId6" action="ppaction://hlinksldjump"/>
              </a:rPr>
              <a:t>Family life</a:t>
            </a:r>
            <a:endParaRPr lang="en-GB" sz="3200" dirty="0">
              <a:latin typeface="Castellar" panose="020A0402060406010301" pitchFamily="18" charset="0"/>
            </a:endParaRPr>
          </a:p>
        </p:txBody>
      </p:sp>
    </p:spTree>
    <p:extLst>
      <p:ext uri="{BB962C8B-B14F-4D97-AF65-F5344CB8AC3E}">
        <p14:creationId xmlns:p14="http://schemas.microsoft.com/office/powerpoint/2010/main" val="40368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23" y="500062"/>
            <a:ext cx="10515600" cy="1325563"/>
          </a:xfrm>
        </p:spPr>
        <p:txBody>
          <a:bodyPr/>
          <a:lstStyle/>
          <a:p>
            <a:r>
              <a:rPr lang="en-GB" dirty="0" smtClean="0">
                <a:latin typeface="Castellar" panose="020A0402060406010301" pitchFamily="18" charset="0"/>
              </a:rPr>
              <a:t>Roman soldiers</a:t>
            </a:r>
            <a:endParaRPr lang="en-GB" dirty="0">
              <a:latin typeface="Castellar" panose="020A0402060406010301" pitchFamily="18" charset="0"/>
            </a:endParaRPr>
          </a:p>
        </p:txBody>
      </p:sp>
      <p:sp>
        <p:nvSpPr>
          <p:cNvPr id="3" name="Content Placeholder 2"/>
          <p:cNvSpPr>
            <a:spLocks noGrp="1"/>
          </p:cNvSpPr>
          <p:nvPr>
            <p:ph idx="1"/>
          </p:nvPr>
        </p:nvSpPr>
        <p:spPr/>
        <p:txBody>
          <a:bodyPr>
            <a:normAutofit fontScale="77500" lnSpcReduction="20000"/>
          </a:bodyPr>
          <a:lstStyle/>
          <a:p>
            <a:r>
              <a:rPr lang="en-GB" sz="4000" b="1" i="0" dirty="0" smtClean="0">
                <a:effectLst/>
                <a:latin typeface="Brush Script MT" panose="03060802040406070304" pitchFamily="66" charset="0"/>
              </a:rPr>
              <a:t>Who were the soldiers?</a:t>
            </a:r>
            <a:r>
              <a:rPr lang="en-GB" b="0" i="0" dirty="0" smtClean="0">
                <a:effectLst/>
                <a:latin typeface="Brush Script MT" panose="03060802040406070304" pitchFamily="66" charset="0"/>
              </a:rPr>
              <a:t>   </a:t>
            </a:r>
          </a:p>
          <a:p>
            <a:endParaRPr lang="en-GB" dirty="0">
              <a:solidFill>
                <a:srgbClr val="000000"/>
              </a:solidFill>
              <a:latin typeface="Brush Script MT" panose="03060802040406070304" pitchFamily="66" charset="0"/>
            </a:endParaRPr>
          </a:p>
          <a:p>
            <a:r>
              <a:rPr lang="en-GB" sz="3200" b="0" i="0" dirty="0" smtClean="0">
                <a:effectLst/>
                <a:latin typeface="Brush Script MT" panose="03060802040406070304" pitchFamily="66" charset="0"/>
              </a:rPr>
              <a:t>The soldiers in the Roman Legionary were all Roman citizens. They signed up to fight for 20 years. At the end of the 20 years they were generally awarded land and/or a large sum of money. This way the army was made up of trained and experienced soldiers. It also put land in the hands of loyal soldiers.</a:t>
            </a:r>
            <a:r>
              <a:rPr lang="en-GB" sz="3200" b="0" i="0" dirty="0" smtClean="0">
                <a:solidFill>
                  <a:srgbClr val="000000"/>
                </a:solidFill>
                <a:effectLst/>
                <a:latin typeface="Brush Script MT" panose="03060802040406070304" pitchFamily="66" charset="0"/>
              </a:rPr>
              <a:t> </a:t>
            </a:r>
            <a:r>
              <a:rPr lang="en-GB" sz="3200" dirty="0">
                <a:latin typeface="Brush Script MT" panose="03060802040406070304" pitchFamily="66" charset="0"/>
              </a:rPr>
              <a:t>There were also non-citizen soldiers called auxiliaries. They joined for 25 years and were awarded Roman citizenship at the end of the 25 years. Roman citizenship was a big deal and came with lots of privileges</a:t>
            </a:r>
            <a:r>
              <a:rPr lang="en-GB" sz="3200" dirty="0" smtClean="0">
                <a:latin typeface="Brush Script MT" panose="03060802040406070304" pitchFamily="66" charset="0"/>
              </a:rPr>
              <a:t>.  </a:t>
            </a:r>
          </a:p>
          <a:p>
            <a:r>
              <a:rPr lang="en-GB" sz="3200" dirty="0" smtClean="0">
                <a:latin typeface="Brush Script MT" panose="03060802040406070304" pitchFamily="66" charset="0"/>
                <a:hlinkClick r:id="rId2" action="ppaction://hlinksldjump"/>
              </a:rPr>
              <a:t>Contents</a:t>
            </a:r>
            <a:endParaRPr lang="en-GB" sz="3200" dirty="0" smtClean="0">
              <a:latin typeface="Brush Script MT" panose="03060802040406070304" pitchFamily="66" charset="0"/>
            </a:endParaRPr>
          </a:p>
          <a:p>
            <a:r>
              <a:rPr lang="en-GB" sz="3200" dirty="0" smtClean="0">
                <a:latin typeface="Brush Script MT" panose="03060802040406070304" pitchFamily="66" charset="0"/>
              </a:rPr>
              <a:t> </a:t>
            </a:r>
            <a:endParaRPr lang="en-GB" sz="3200" dirty="0">
              <a:latin typeface="Brush Script MT" panose="03060802040406070304" pitchFamily="66" charset="0"/>
            </a:endParaRPr>
          </a:p>
        </p:txBody>
      </p:sp>
      <p:pic>
        <p:nvPicPr>
          <p:cNvPr id="4" name="Picture 3"/>
          <p:cNvPicPr>
            <a:picLocks noChangeAspect="1"/>
          </p:cNvPicPr>
          <p:nvPr/>
        </p:nvPicPr>
        <p:blipFill>
          <a:blip r:embed="rId3"/>
          <a:stretch>
            <a:fillRect/>
          </a:stretch>
        </p:blipFill>
        <p:spPr>
          <a:xfrm>
            <a:off x="7024956" y="500062"/>
            <a:ext cx="2670586" cy="2069846"/>
          </a:xfrm>
          <a:prstGeom prst="rect">
            <a:avLst/>
          </a:prstGeom>
        </p:spPr>
      </p:pic>
    </p:spTree>
    <p:extLst>
      <p:ext uri="{BB962C8B-B14F-4D97-AF65-F5344CB8AC3E}">
        <p14:creationId xmlns:p14="http://schemas.microsoft.com/office/powerpoint/2010/main" val="305012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481746"/>
            <a:ext cx="9404723" cy="1400530"/>
          </a:xfrm>
        </p:spPr>
        <p:txBody>
          <a:bodyPr/>
          <a:lstStyle/>
          <a:p>
            <a:r>
              <a:rPr lang="en-GB" dirty="0" smtClean="0"/>
              <a:t/>
            </a:r>
            <a:br>
              <a:rPr lang="en-GB" dirty="0" smtClean="0"/>
            </a:br>
            <a:r>
              <a:rPr lang="en-GB" sz="6000" dirty="0">
                <a:solidFill>
                  <a:schemeClr val="tx1"/>
                </a:solidFill>
                <a:latin typeface="Brush Script MT" panose="03060802040406070304" pitchFamily="66" charset="0"/>
              </a:rPr>
              <a:t>r</a:t>
            </a:r>
            <a:r>
              <a:rPr lang="en-GB" sz="6000" dirty="0" smtClean="0">
                <a:solidFill>
                  <a:schemeClr val="tx1"/>
                </a:solidFill>
                <a:latin typeface="Brush Script MT" panose="03060802040406070304" pitchFamily="66" charset="0"/>
              </a:rPr>
              <a:t>oman myths</a:t>
            </a:r>
            <a:r>
              <a:rPr lang="en-GB" dirty="0">
                <a:solidFill>
                  <a:schemeClr val="tx1"/>
                </a:solidFill>
              </a:rPr>
              <a:t/>
            </a:r>
            <a:br>
              <a:rPr lang="en-GB" dirty="0">
                <a:solidFill>
                  <a:schemeClr val="tx1"/>
                </a:solidFill>
              </a:rPr>
            </a:br>
            <a:endParaRPr lang="en-GB" dirty="0">
              <a:solidFill>
                <a:schemeClr val="tx1"/>
              </a:solidFill>
            </a:endParaRP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GB" sz="2400" dirty="0">
                <a:latin typeface="Brush Script MT" panose="03060802040406070304" pitchFamily="66" charset="0"/>
              </a:rPr>
              <a:t>The Romans believed in lots of gods. There were gods for just about everything. The Romans even took on many of the gods of the people they conquered. They especially liked the </a:t>
            </a:r>
            <a:r>
              <a:rPr lang="en-GB" sz="2400" dirty="0">
                <a:latin typeface="Brush Script MT" panose="03060802040406070304" pitchFamily="66" charset="0"/>
                <a:hlinkClick r:id="rId2"/>
              </a:rPr>
              <a:t>Greek gods</a:t>
            </a:r>
            <a:r>
              <a:rPr lang="en-GB" sz="2400" dirty="0">
                <a:latin typeface="Brush Script MT" panose="03060802040406070304" pitchFamily="66" charset="0"/>
              </a:rPr>
              <a:t>. Many Romans had a shrine in their house to worship their personal household god. The Romans adopted much of Greek Mythology into their own. They took most all of the Greek gods, gave them Roman names, and then called them their own. Here are a few of major Roman gods that came from the </a:t>
            </a:r>
            <a:r>
              <a:rPr lang="en-GB" sz="2400" dirty="0" err="1" smtClean="0">
                <a:latin typeface="Brush Script MT" panose="03060802040406070304" pitchFamily="66" charset="0"/>
              </a:rPr>
              <a:t>Greeks:</a:t>
            </a:r>
            <a:r>
              <a:rPr lang="en-GB" sz="2400" b="1" dirty="0" err="1">
                <a:latin typeface="Brush Script MT" panose="03060802040406070304" pitchFamily="66" charset="0"/>
              </a:rPr>
              <a:t>Jupiter</a:t>
            </a:r>
            <a:r>
              <a:rPr lang="en-GB" sz="2400" dirty="0">
                <a:latin typeface="Brush Script MT" panose="03060802040406070304" pitchFamily="66" charset="0"/>
              </a:rPr>
              <a:t> - Came from the Greek god Zeus. Jupiter was the king of the gods and god of thunder and lighting. He was the Patron God of Rome.</a:t>
            </a:r>
          </a:p>
          <a:p>
            <a:pPr>
              <a:buFont typeface="Arial" panose="020B0604020202020204" pitchFamily="34" charset="0"/>
              <a:buChar char="•"/>
            </a:pPr>
            <a:r>
              <a:rPr lang="en-GB" sz="2400" b="1" dirty="0">
                <a:latin typeface="Brush Script MT" panose="03060802040406070304" pitchFamily="66" charset="0"/>
              </a:rPr>
              <a:t>Juno </a:t>
            </a:r>
            <a:r>
              <a:rPr lang="en-GB" sz="2400" dirty="0">
                <a:latin typeface="Brush Script MT" panose="03060802040406070304" pitchFamily="66" charset="0"/>
              </a:rPr>
              <a:t>- Juno was the equivalent of the Greek goddess Hera. Juno was Jupiter's wife and queen of the gods. Juno was considered the protector of Rome.</a:t>
            </a:r>
          </a:p>
          <a:p>
            <a:pPr>
              <a:buFont typeface="Arial" panose="020B0604020202020204" pitchFamily="34" charset="0"/>
              <a:buChar char="•"/>
            </a:pPr>
            <a:r>
              <a:rPr lang="en-GB" sz="2400" b="1" dirty="0">
                <a:latin typeface="Brush Script MT" panose="03060802040406070304" pitchFamily="66" charset="0"/>
              </a:rPr>
              <a:t>Mars</a:t>
            </a:r>
            <a:r>
              <a:rPr lang="en-GB" sz="2400" dirty="0">
                <a:latin typeface="Brush Script MT" panose="03060802040406070304" pitchFamily="66" charset="0"/>
              </a:rPr>
              <a:t> - Mars came from the Greek god Area. Mars was the god of war and Jupiter and Juno's son</a:t>
            </a:r>
            <a:r>
              <a:rPr lang="en-GB" sz="2400" dirty="0" smtClean="0">
                <a:latin typeface="Brush Script MT" panose="03060802040406070304" pitchFamily="66" charset="0"/>
              </a:rPr>
              <a:t>. </a:t>
            </a:r>
            <a:r>
              <a:rPr lang="en-GB" sz="2400" dirty="0" smtClean="0">
                <a:latin typeface="Brush Script MT" panose="03060802040406070304" pitchFamily="66" charset="0"/>
                <a:hlinkClick r:id="rId3" action="ppaction://hlinksldjump"/>
              </a:rPr>
              <a:t>contents</a:t>
            </a:r>
            <a:endParaRPr lang="en-GB" sz="2400" dirty="0">
              <a:latin typeface="Brush Script MT" panose="03060802040406070304" pitchFamily="66" charset="0"/>
            </a:endParaRPr>
          </a:p>
          <a:p>
            <a:r>
              <a:rPr lang="en-GB" sz="2400" dirty="0">
                <a:latin typeface="Brush Script MT" panose="03060802040406070304" pitchFamily="66" charset="0"/>
              </a:rPr>
              <a:t/>
            </a:r>
            <a:br>
              <a:rPr lang="en-GB" sz="2400" dirty="0">
                <a:latin typeface="Brush Script MT" panose="03060802040406070304" pitchFamily="66" charset="0"/>
              </a:rPr>
            </a:br>
            <a:endParaRPr lang="en-GB" sz="2400" dirty="0">
              <a:latin typeface="Brush Script MT" panose="03060802040406070304" pitchFamily="66" charset="0"/>
            </a:endParaRPr>
          </a:p>
        </p:txBody>
      </p:sp>
    </p:spTree>
    <p:extLst>
      <p:ext uri="{BB962C8B-B14F-4D97-AF65-F5344CB8AC3E}">
        <p14:creationId xmlns:p14="http://schemas.microsoft.com/office/powerpoint/2010/main" val="13798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ircle(in)">
                                      <p:cBhvr>
                                        <p:cTn id="3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7" y="336603"/>
            <a:ext cx="9404723" cy="1400530"/>
          </a:xfrm>
        </p:spPr>
        <p:txBody>
          <a:bodyPr/>
          <a:lstStyle/>
          <a:p>
            <a:r>
              <a:rPr lang="en-GB" dirty="0" smtClean="0">
                <a:latin typeface="Castellar" panose="020A0402060406010301" pitchFamily="18" charset="0"/>
              </a:rPr>
              <a:t>Roman food and cooking</a:t>
            </a:r>
            <a:endParaRPr lang="en-GB" dirty="0">
              <a:latin typeface="Castellar" panose="020A0402060406010301" pitchFamily="18"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sz="4000" dirty="0">
                <a:latin typeface="Brush Script MT" panose="03060802040406070304" pitchFamily="66" charset="0"/>
              </a:rPr>
              <a:t>People in Ancient Rome ate a wide variety of foods. What a person ate depended on both their wealth and where they lived in the Roman Empire. Food was imported from all around the empire to feed the large populations in the </a:t>
            </a:r>
            <a:r>
              <a:rPr lang="en-GB" sz="4000" dirty="0" smtClean="0">
                <a:latin typeface="Brush Script MT" panose="03060802040406070304" pitchFamily="66" charset="0"/>
              </a:rPr>
              <a:t>capital of Rome</a:t>
            </a:r>
            <a:r>
              <a:rPr lang="en-GB" dirty="0" smtClean="0">
                <a:latin typeface="Arial" panose="020B0604020202020204" pitchFamily="34" charset="0"/>
              </a:rPr>
              <a:t>.</a:t>
            </a:r>
          </a:p>
          <a:p>
            <a:pPr marL="0" indent="0">
              <a:buNone/>
            </a:pPr>
            <a:r>
              <a:rPr lang="en-GB" sz="4300" dirty="0" smtClean="0">
                <a:solidFill>
                  <a:srgbClr val="000000"/>
                </a:solidFill>
                <a:latin typeface="Brush Script MT" panose="03060802040406070304" pitchFamily="66" charset="0"/>
              </a:rPr>
              <a:t>.</a:t>
            </a:r>
            <a:endParaRPr lang="en-GB" sz="3200" dirty="0">
              <a:latin typeface="Arial" panose="020B0604020202020204" pitchFamily="34" charset="0"/>
            </a:endParaRPr>
          </a:p>
          <a:p>
            <a:pPr marL="0" indent="0">
              <a:buNone/>
            </a:pPr>
            <a:r>
              <a:rPr lang="en-GB" sz="4300" dirty="0">
                <a:latin typeface="Brush Script MT" panose="03060802040406070304" pitchFamily="66" charset="0"/>
              </a:rPr>
              <a:t>The Romans ate three meals during a typical day. The first meal (breakfast) was called the "</a:t>
            </a:r>
            <a:r>
              <a:rPr lang="en-GB" sz="4300" dirty="0" err="1">
                <a:latin typeface="Brush Script MT" panose="03060802040406070304" pitchFamily="66" charset="0"/>
              </a:rPr>
              <a:t>lentaculum</a:t>
            </a:r>
            <a:r>
              <a:rPr lang="en-GB" sz="4300" dirty="0">
                <a:latin typeface="Brush Script MT" panose="03060802040406070304" pitchFamily="66" charset="0"/>
              </a:rPr>
              <a:t>." It was usually eaten around sunrise and consisted of bread and maybe some fruit. The next meal (lunch) was called the "</a:t>
            </a:r>
            <a:r>
              <a:rPr lang="en-GB" sz="4300" dirty="0" err="1">
                <a:latin typeface="Brush Script MT" panose="03060802040406070304" pitchFamily="66" charset="0"/>
              </a:rPr>
              <a:t>prandium</a:t>
            </a:r>
            <a:r>
              <a:rPr lang="en-GB" sz="4300" dirty="0">
                <a:latin typeface="Brush Script MT" panose="03060802040406070304" pitchFamily="66" charset="0"/>
              </a:rPr>
              <a:t>". The </a:t>
            </a:r>
            <a:r>
              <a:rPr lang="en-GB" sz="4300" dirty="0" err="1">
                <a:latin typeface="Brush Script MT" panose="03060802040406070304" pitchFamily="66" charset="0"/>
              </a:rPr>
              <a:t>prandium</a:t>
            </a:r>
            <a:r>
              <a:rPr lang="en-GB" sz="4300" dirty="0">
                <a:latin typeface="Brush Script MT" panose="03060802040406070304" pitchFamily="66" charset="0"/>
              </a:rPr>
              <a:t> was a very small meal eaten around 11 AM. The main meal of the day was the "</a:t>
            </a:r>
            <a:r>
              <a:rPr lang="en-GB" sz="4300" dirty="0" err="1">
                <a:latin typeface="Brush Script MT" panose="03060802040406070304" pitchFamily="66" charset="0"/>
              </a:rPr>
              <a:t>cena</a:t>
            </a:r>
            <a:r>
              <a:rPr lang="en-GB" sz="4300" dirty="0">
                <a:latin typeface="Brush Script MT" panose="03060802040406070304" pitchFamily="66" charset="0"/>
              </a:rPr>
              <a:t>." It was eaten in the afternoon</a:t>
            </a:r>
            <a:r>
              <a:rPr lang="en-GB" sz="4300" dirty="0">
                <a:solidFill>
                  <a:srgbClr val="000000"/>
                </a:solidFill>
                <a:latin typeface="Brush Script MT" panose="03060802040406070304" pitchFamily="66" charset="0"/>
              </a:rPr>
              <a:t> </a:t>
            </a:r>
            <a:r>
              <a:rPr lang="en-GB" sz="4300" dirty="0" smtClean="0">
                <a:latin typeface="Brush Script MT" panose="03060802040406070304" pitchFamily="66" charset="0"/>
              </a:rPr>
              <a:t>. </a:t>
            </a:r>
          </a:p>
          <a:p>
            <a:pPr marL="0" indent="0">
              <a:buNone/>
            </a:pPr>
            <a:r>
              <a:rPr lang="en-GB" sz="4300" dirty="0" smtClean="0">
                <a:latin typeface="Brush Script MT" panose="03060802040406070304" pitchFamily="66" charset="0"/>
                <a:hlinkClick r:id="rId2" action="ppaction://hlinksldjump"/>
              </a:rPr>
              <a:t>contents</a:t>
            </a:r>
            <a:endParaRPr lang="en-GB" sz="4300" dirty="0">
              <a:latin typeface="Brush Script MT" panose="03060802040406070304" pitchFamily="66" charset="0"/>
            </a:endParaRPr>
          </a:p>
        </p:txBody>
      </p:sp>
    </p:spTree>
    <p:extLst>
      <p:ext uri="{BB962C8B-B14F-4D97-AF65-F5344CB8AC3E}">
        <p14:creationId xmlns:p14="http://schemas.microsoft.com/office/powerpoint/2010/main" val="268825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stellar" panose="020A0402060406010301" pitchFamily="18" charset="0"/>
              </a:rPr>
              <a:t>Roman Clothing</a:t>
            </a:r>
            <a:endParaRPr lang="en-GB" dirty="0">
              <a:latin typeface="Castellar" panose="020A0402060406010301" pitchFamily="18" charset="0"/>
            </a:endParaRPr>
          </a:p>
        </p:txBody>
      </p:sp>
      <p:sp>
        <p:nvSpPr>
          <p:cNvPr id="3" name="Content Placeholder 2"/>
          <p:cNvSpPr>
            <a:spLocks noGrp="1"/>
          </p:cNvSpPr>
          <p:nvPr>
            <p:ph idx="1"/>
          </p:nvPr>
        </p:nvSpPr>
        <p:spPr>
          <a:xfrm>
            <a:off x="1002693" y="2023889"/>
            <a:ext cx="8946541" cy="4195481"/>
          </a:xfrm>
        </p:spPr>
        <p:txBody>
          <a:bodyPr>
            <a:noAutofit/>
          </a:bodyPr>
          <a:lstStyle/>
          <a:p>
            <a:r>
              <a:rPr lang="en-GB" sz="3200" dirty="0">
                <a:latin typeface="Brush Script MT" panose="03060802040406070304" pitchFamily="66" charset="0"/>
              </a:rPr>
              <a:t>Most of the clothing worn in Ancient Rome was made of wool. Wool was made throughout Italy and much of the Roman Empire both in the home and commercially. Sometimes clothes were made from rare materials such as linen from Egypt, cotton from India, and silk from </a:t>
            </a:r>
            <a:r>
              <a:rPr lang="en-GB" sz="3200" dirty="0" err="1" smtClean="0">
                <a:latin typeface="Brush Script MT" panose="03060802040406070304" pitchFamily="66" charset="0"/>
              </a:rPr>
              <a:t>China</a:t>
            </a:r>
            <a:r>
              <a:rPr lang="en-GB" sz="3200" dirty="0" err="1">
                <a:latin typeface="Brush Script MT" panose="03060802040406070304" pitchFamily="66" charset="0"/>
              </a:rPr>
              <a:t>Men</a:t>
            </a:r>
            <a:r>
              <a:rPr lang="en-GB" sz="3200" dirty="0">
                <a:latin typeface="Brush Script MT" panose="03060802040406070304" pitchFamily="66" charset="0"/>
              </a:rPr>
              <a:t> generally wore white or off-white </a:t>
            </a:r>
            <a:r>
              <a:rPr lang="en-GB" sz="3200" dirty="0" err="1">
                <a:latin typeface="Brush Script MT" panose="03060802040406070304" pitchFamily="66" charset="0"/>
              </a:rPr>
              <a:t>colored</a:t>
            </a:r>
            <a:r>
              <a:rPr lang="en-GB" sz="3200" dirty="0">
                <a:latin typeface="Brush Script MT" panose="03060802040406070304" pitchFamily="66" charset="0"/>
              </a:rPr>
              <a:t> clothing. There were certain </a:t>
            </a:r>
            <a:r>
              <a:rPr lang="en-GB" sz="3200" dirty="0" err="1">
                <a:latin typeface="Brush Script MT" panose="03060802040406070304" pitchFamily="66" charset="0"/>
              </a:rPr>
              <a:t>colors</a:t>
            </a:r>
            <a:r>
              <a:rPr lang="en-GB" sz="3200" dirty="0">
                <a:latin typeface="Brush Script MT" panose="03060802040406070304" pitchFamily="66" charset="0"/>
              </a:rPr>
              <a:t> or markings that showed the status of a man. Women wore white clothing until they were married. Once married, they wore clothing in a variety of </a:t>
            </a:r>
            <a:r>
              <a:rPr lang="en-GB" sz="3200" dirty="0" err="1">
                <a:latin typeface="Brush Script MT" panose="03060802040406070304" pitchFamily="66" charset="0"/>
              </a:rPr>
              <a:t>colors</a:t>
            </a:r>
            <a:r>
              <a:rPr lang="en-GB" sz="3200" dirty="0">
                <a:latin typeface="Brush Script MT" panose="03060802040406070304" pitchFamily="66" charset="0"/>
              </a:rPr>
              <a:t>. </a:t>
            </a:r>
            <a:r>
              <a:rPr lang="en-GB" sz="3200" dirty="0" smtClean="0">
                <a:latin typeface="Brush Script MT" panose="03060802040406070304" pitchFamily="66" charset="0"/>
              </a:rPr>
              <a:t> </a:t>
            </a:r>
            <a:r>
              <a:rPr lang="en-GB" sz="3200" dirty="0" smtClean="0">
                <a:latin typeface="Brush Script MT" panose="03060802040406070304" pitchFamily="66" charset="0"/>
                <a:hlinkClick r:id="rId2" action="ppaction://hlinksldjump"/>
              </a:rPr>
              <a:t>contents</a:t>
            </a:r>
            <a:r>
              <a:rPr lang="en-GB" sz="3200" dirty="0">
                <a:latin typeface="Brush Script MT" panose="03060802040406070304" pitchFamily="66" charset="0"/>
              </a:rPr>
              <a:t/>
            </a:r>
            <a:br>
              <a:rPr lang="en-GB" sz="3200" dirty="0">
                <a:latin typeface="Brush Script MT" panose="03060802040406070304" pitchFamily="66" charset="0"/>
              </a:rPr>
            </a:br>
            <a:r>
              <a:rPr lang="en-GB" sz="3200" dirty="0">
                <a:solidFill>
                  <a:srgbClr val="000000"/>
                </a:solidFill>
                <a:latin typeface="Arial" panose="020B0604020202020204" pitchFamily="34" charset="0"/>
              </a:rPr>
              <a:t> </a:t>
            </a:r>
            <a:r>
              <a:rPr lang="en-GB" sz="4000" dirty="0"/>
              <a:t/>
            </a:r>
            <a:br>
              <a:rPr lang="en-GB" sz="4000" dirty="0"/>
            </a:br>
            <a:endParaRPr lang="en-GB" sz="4000" dirty="0"/>
          </a:p>
        </p:txBody>
      </p:sp>
    </p:spTree>
    <p:extLst>
      <p:ext uri="{BB962C8B-B14F-4D97-AF65-F5344CB8AC3E}">
        <p14:creationId xmlns:p14="http://schemas.microsoft.com/office/powerpoint/2010/main" val="4860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322089"/>
            <a:ext cx="9404723" cy="1400530"/>
          </a:xfrm>
        </p:spPr>
        <p:txBody>
          <a:bodyPr/>
          <a:lstStyle/>
          <a:p>
            <a:r>
              <a:rPr lang="en-GB" dirty="0" smtClean="0"/>
              <a:t>Family life </a:t>
            </a:r>
            <a:endParaRPr lang="en-GB" dirty="0"/>
          </a:p>
        </p:txBody>
      </p:sp>
      <p:sp>
        <p:nvSpPr>
          <p:cNvPr id="3" name="Content Placeholder 2"/>
          <p:cNvSpPr>
            <a:spLocks noGrp="1"/>
          </p:cNvSpPr>
          <p:nvPr>
            <p:ph idx="1"/>
          </p:nvPr>
        </p:nvSpPr>
        <p:spPr/>
        <p:txBody>
          <a:bodyPr>
            <a:normAutofit fontScale="92500" lnSpcReduction="20000"/>
          </a:bodyPr>
          <a:lstStyle/>
          <a:p>
            <a:r>
              <a:rPr lang="en-GB" sz="2800" dirty="0">
                <a:latin typeface="Brush Script MT" panose="03060802040406070304" pitchFamily="66" charset="0"/>
              </a:rPr>
              <a:t>Family was an important part of Ancient Roman culture and society. Much of Roman law was written around protecting the basic structure of the family. The family you belonged to had a lot to do with your place in Roman society and whether you were considered a patrician or a plebeian.</a:t>
            </a:r>
            <a:r>
              <a:rPr lang="en-GB" dirty="0">
                <a:solidFill>
                  <a:srgbClr val="000000"/>
                </a:solidFill>
                <a:latin typeface="Arial" panose="020B0604020202020204" pitchFamily="34" charset="0"/>
              </a:rPr>
              <a:t> </a:t>
            </a:r>
            <a:r>
              <a:rPr lang="en-GB" sz="2800" dirty="0">
                <a:latin typeface="Brush Script MT" panose="03060802040406070304" pitchFamily="66" charset="0"/>
              </a:rPr>
              <a:t>The legal head of the family was the father or "paterfamilias." He was the oldest living male in the household. The paterfamilias had legal authority over the other members of the household. He decided who his children would marry and issued punishment for any family member that disobeyed him. In early Rome, he could even have family members put to death, but this rarely actually happened. </a:t>
            </a:r>
            <a:br>
              <a:rPr lang="en-GB" sz="2800" dirty="0">
                <a:latin typeface="Brush Script MT" panose="03060802040406070304" pitchFamily="66" charset="0"/>
              </a:rPr>
            </a:br>
            <a:r>
              <a:rPr lang="en-GB" sz="2800" dirty="0" err="1" smtClean="0">
                <a:latin typeface="Brush Script MT" panose="03060802040406070304" pitchFamily="66" charset="0"/>
                <a:hlinkClick r:id="rId2" action="ppaction://hlinksldjump"/>
              </a:rPr>
              <a:t>co</a:t>
            </a:r>
            <a:r>
              <a:rPr lang="en-GB" sz="2800" dirty="0" err="1">
                <a:latin typeface="Brush Script MT" panose="03060802040406070304" pitchFamily="66" charset="0"/>
                <a:hlinkClick r:id="rId2" action="ppaction://hlinksldjump"/>
              </a:rPr>
              <a:t>tents</a:t>
            </a:r>
            <a:r>
              <a:rPr lang="en-GB" sz="2800" dirty="0" err="1" smtClean="0">
                <a:latin typeface="Brush Script MT" panose="03060802040406070304" pitchFamily="66" charset="0"/>
                <a:hlinkClick r:id="rId2" action="ppaction://hlinksldjump"/>
              </a:rPr>
              <a:t>n</a:t>
            </a:r>
            <a:r>
              <a:rPr lang="en-GB" dirty="0">
                <a:latin typeface="Brush Script MT" panose="03060802040406070304" pitchFamily="66" charset="0"/>
              </a:rPr>
              <a:t/>
            </a:r>
            <a:br>
              <a:rPr lang="en-GB" dirty="0">
                <a:latin typeface="Brush Script MT" panose="03060802040406070304" pitchFamily="66" charset="0"/>
              </a:rPr>
            </a:br>
            <a:endParaRPr lang="en-GB" dirty="0">
              <a:latin typeface="Brush Script MT" panose="03060802040406070304" pitchFamily="66" charset="0"/>
            </a:endParaRPr>
          </a:p>
        </p:txBody>
      </p:sp>
    </p:spTree>
    <p:extLst>
      <p:ext uri="{BB962C8B-B14F-4D97-AF65-F5344CB8AC3E}">
        <p14:creationId xmlns:p14="http://schemas.microsoft.com/office/powerpoint/2010/main" val="296434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109</TotalTime>
  <Words>359</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Brush Script MT</vt:lpstr>
      <vt:lpstr>Castellar</vt:lpstr>
      <vt:lpstr>Century Gothic</vt:lpstr>
      <vt:lpstr>Wingdings 3</vt:lpstr>
      <vt:lpstr>Ion</vt:lpstr>
      <vt:lpstr>ROMANS</vt:lpstr>
      <vt:lpstr>                CONTENTS PAGE</vt:lpstr>
      <vt:lpstr>Roman soldiers</vt:lpstr>
      <vt:lpstr> roman myths </vt:lpstr>
      <vt:lpstr>Roman food and cooking</vt:lpstr>
      <vt:lpstr>Roman Clothing</vt:lpstr>
      <vt:lpstr>Family life </vt:lpstr>
    </vt:vector>
  </TitlesOfParts>
  <Company>Liscard Primary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A CUMBERBATCH</dc:creator>
  <cp:lastModifiedBy>A CUMBERBATCH</cp:lastModifiedBy>
  <cp:revision>14</cp:revision>
  <dcterms:created xsi:type="dcterms:W3CDTF">2015-10-16T09:16:18Z</dcterms:created>
  <dcterms:modified xsi:type="dcterms:W3CDTF">2015-10-16T11:05:31Z</dcterms:modified>
</cp:coreProperties>
</file>